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67E-7B92-4C94-A9E8-AA4D812E94FB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4E5F-9F5D-4DB0-B2BD-AC27F0C5C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49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67E-7B92-4C94-A9E8-AA4D812E94FB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4E5F-9F5D-4DB0-B2BD-AC27F0C5C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8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67E-7B92-4C94-A9E8-AA4D812E94FB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4E5F-9F5D-4DB0-B2BD-AC27F0C5C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88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67E-7B92-4C94-A9E8-AA4D812E94FB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4E5F-9F5D-4DB0-B2BD-AC27F0C5C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40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67E-7B92-4C94-A9E8-AA4D812E94FB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4E5F-9F5D-4DB0-B2BD-AC27F0C5C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47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67E-7B92-4C94-A9E8-AA4D812E94FB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4E5F-9F5D-4DB0-B2BD-AC27F0C5C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77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67E-7B92-4C94-A9E8-AA4D812E94FB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4E5F-9F5D-4DB0-B2BD-AC27F0C5C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79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67E-7B92-4C94-A9E8-AA4D812E94FB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4E5F-9F5D-4DB0-B2BD-AC27F0C5C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71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67E-7B92-4C94-A9E8-AA4D812E94FB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4E5F-9F5D-4DB0-B2BD-AC27F0C5C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69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67E-7B92-4C94-A9E8-AA4D812E94FB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4E5F-9F5D-4DB0-B2BD-AC27F0C5C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9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67E-7B92-4C94-A9E8-AA4D812E94FB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4E5F-9F5D-4DB0-B2BD-AC27F0C5C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05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5767E-7B92-4C94-A9E8-AA4D812E94FB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4E5F-9F5D-4DB0-B2BD-AC27F0C5C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63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039580-073E-41EF-99CE-79BFDB226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51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0043F95D-B68B-479A-98DC-F6254EA13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E031461-A4F7-4896-AFB2-7E8A8DDB26A0}"/>
              </a:ext>
            </a:extLst>
          </p:cNvPr>
          <p:cNvSpPr/>
          <p:nvPr/>
        </p:nvSpPr>
        <p:spPr>
          <a:xfrm>
            <a:off x="323528" y="385663"/>
            <a:ext cx="8496944" cy="61860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4BE7141-0FCF-4792-AF8C-356A4EE8BCC1}"/>
              </a:ext>
            </a:extLst>
          </p:cNvPr>
          <p:cNvSpPr txBox="1"/>
          <p:nvPr/>
        </p:nvSpPr>
        <p:spPr>
          <a:xfrm>
            <a:off x="1259632" y="132418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Solve the simultaneous equations y = 3x + 2 and y = 6 – x graphically: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14A07F0-D412-4047-940C-78C76D503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2" b="37477"/>
          <a:stretch/>
        </p:blipFill>
        <p:spPr bwMode="auto">
          <a:xfrm>
            <a:off x="4140492" y="1835338"/>
            <a:ext cx="3967011" cy="389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 Box 7">
            <a:extLst>
              <a:ext uri="{FF2B5EF4-FFF2-40B4-BE49-F238E27FC236}">
                <a16:creationId xmlns:a16="http://schemas.microsoft.com/office/drawing/2014/main" id="{318A7197-FC2E-4F39-A2CD-02A9D3D7A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1" y="2140067"/>
            <a:ext cx="25202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Now sketch y = 6 – x.</a:t>
            </a:r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55" name="Text Box 7">
            <a:extLst>
              <a:ext uri="{FF2B5EF4-FFF2-40B4-BE49-F238E27FC236}">
                <a16:creationId xmlns:a16="http://schemas.microsoft.com/office/drawing/2014/main" id="{4D7AA235-2729-4F4A-8E4F-9BAA9CF24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1" y="2598153"/>
            <a:ext cx="20323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Start at 6 on the y-axis.</a:t>
            </a:r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56" name="Text Box 7">
            <a:extLst>
              <a:ext uri="{FF2B5EF4-FFF2-40B4-BE49-F238E27FC236}">
                <a16:creationId xmlns:a16="http://schemas.microsoft.com/office/drawing/2014/main" id="{866D83D8-0714-4F3D-A745-95014DE89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0" y="3307558"/>
            <a:ext cx="22322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For every 1 across, go down 1.</a:t>
            </a:r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57" name="Text Box 7">
            <a:extLst>
              <a:ext uri="{FF2B5EF4-FFF2-40B4-BE49-F238E27FC236}">
                <a16:creationId xmlns:a16="http://schemas.microsoft.com/office/drawing/2014/main" id="{6623777E-8E11-4059-8AB6-D372BB048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081904"/>
            <a:ext cx="20323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Join with a straight line.</a:t>
            </a:r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06D1DD1-8E76-4F48-8666-23FABFDC0380}"/>
              </a:ext>
            </a:extLst>
          </p:cNvPr>
          <p:cNvCxnSpPr/>
          <p:nvPr/>
        </p:nvCxnSpPr>
        <p:spPr bwMode="auto">
          <a:xfrm flipH="1">
            <a:off x="4554510" y="2281704"/>
            <a:ext cx="1097610" cy="329839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85AC60E0-6EAE-49BB-B8A7-E2F76D5225E5}"/>
              </a:ext>
            </a:extLst>
          </p:cNvPr>
          <p:cNvSpPr/>
          <p:nvPr/>
        </p:nvSpPr>
        <p:spPr bwMode="auto">
          <a:xfrm>
            <a:off x="4860032" y="3391696"/>
            <a:ext cx="151916" cy="151916"/>
          </a:xfrm>
          <a:prstGeom prst="ellipse">
            <a:avLst/>
          </a:prstGeom>
          <a:solidFill>
            <a:srgbClr val="4F81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Microsoft YaHei" charset="-122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F9B3200-BC89-48CF-BC37-C3894BC7A6BD}"/>
              </a:ext>
            </a:extLst>
          </p:cNvPr>
          <p:cNvCxnSpPr/>
          <p:nvPr/>
        </p:nvCxnSpPr>
        <p:spPr bwMode="auto">
          <a:xfrm flipV="1">
            <a:off x="5204520" y="3467655"/>
            <a:ext cx="0" cy="316825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3170783-A21B-44FC-924C-93B5EB6E22D5}"/>
              </a:ext>
            </a:extLst>
          </p:cNvPr>
          <p:cNvCxnSpPr/>
          <p:nvPr/>
        </p:nvCxnSpPr>
        <p:spPr bwMode="auto">
          <a:xfrm>
            <a:off x="5192338" y="3753846"/>
            <a:ext cx="288032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4B9FCF1-1223-4DAB-8D77-087AE8BE28DD}"/>
              </a:ext>
            </a:extLst>
          </p:cNvPr>
          <p:cNvCxnSpPr/>
          <p:nvPr/>
        </p:nvCxnSpPr>
        <p:spPr bwMode="auto">
          <a:xfrm>
            <a:off x="4916488" y="3467654"/>
            <a:ext cx="288032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03342EC-5882-49AC-8C2B-FAAC940E051B}"/>
              </a:ext>
            </a:extLst>
          </p:cNvPr>
          <p:cNvCxnSpPr/>
          <p:nvPr/>
        </p:nvCxnSpPr>
        <p:spPr bwMode="auto">
          <a:xfrm flipV="1">
            <a:off x="5480370" y="3753846"/>
            <a:ext cx="0" cy="288032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86083A1-2827-4236-B964-987E0C254174}"/>
              </a:ext>
            </a:extLst>
          </p:cNvPr>
          <p:cNvCxnSpPr/>
          <p:nvPr/>
        </p:nvCxnSpPr>
        <p:spPr bwMode="auto">
          <a:xfrm>
            <a:off x="5544108" y="4010036"/>
            <a:ext cx="216024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1187518-2F2F-4653-8061-1660F86556F3}"/>
              </a:ext>
            </a:extLst>
          </p:cNvPr>
          <p:cNvCxnSpPr/>
          <p:nvPr/>
        </p:nvCxnSpPr>
        <p:spPr bwMode="auto">
          <a:xfrm flipV="1">
            <a:off x="5760132" y="4010036"/>
            <a:ext cx="0" cy="287892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9E818F8B-F8F9-4B45-8663-BA68C42190B5}"/>
              </a:ext>
            </a:extLst>
          </p:cNvPr>
          <p:cNvSpPr/>
          <p:nvPr/>
        </p:nvSpPr>
        <p:spPr bwMode="auto">
          <a:xfrm>
            <a:off x="5128562" y="3677888"/>
            <a:ext cx="151916" cy="151916"/>
          </a:xfrm>
          <a:prstGeom prst="ellipse">
            <a:avLst/>
          </a:prstGeom>
          <a:solidFill>
            <a:srgbClr val="4F81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Microsoft YaHei" charset="-122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3525417-A2CA-4181-8BC6-2D5EEE58138E}"/>
              </a:ext>
            </a:extLst>
          </p:cNvPr>
          <p:cNvSpPr/>
          <p:nvPr/>
        </p:nvSpPr>
        <p:spPr bwMode="auto">
          <a:xfrm>
            <a:off x="5404412" y="3930899"/>
            <a:ext cx="151916" cy="151916"/>
          </a:xfrm>
          <a:prstGeom prst="ellipse">
            <a:avLst/>
          </a:prstGeom>
          <a:solidFill>
            <a:srgbClr val="4F81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Microsoft YaHei" charset="-122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64C18EE-D0E5-4E66-9C74-DEFFDE1A691B}"/>
              </a:ext>
            </a:extLst>
          </p:cNvPr>
          <p:cNvSpPr/>
          <p:nvPr/>
        </p:nvSpPr>
        <p:spPr bwMode="auto">
          <a:xfrm>
            <a:off x="5684174" y="4251629"/>
            <a:ext cx="151916" cy="151916"/>
          </a:xfrm>
          <a:prstGeom prst="ellipse">
            <a:avLst/>
          </a:prstGeom>
          <a:solidFill>
            <a:srgbClr val="4F81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Microsoft YaHei" charset="-122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AE57B2A-1DD1-4687-BF8C-C1971765EDF3}"/>
              </a:ext>
            </a:extLst>
          </p:cNvPr>
          <p:cNvCxnSpPr/>
          <p:nvPr/>
        </p:nvCxnSpPr>
        <p:spPr bwMode="auto">
          <a:xfrm flipH="1" flipV="1">
            <a:off x="4371633" y="2921319"/>
            <a:ext cx="2648639" cy="265877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5302A08A-C9BE-43D1-BFF5-EEE82A88C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833" y="464418"/>
            <a:ext cx="2416225" cy="81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1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9" grpId="0" animBg="1"/>
      <p:bldP spid="66" grpId="0" animBg="1"/>
      <p:bldP spid="67" grpId="0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0043F95D-B68B-479A-98DC-F6254EA13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E031461-A4F7-4896-AFB2-7E8A8DDB26A0}"/>
              </a:ext>
            </a:extLst>
          </p:cNvPr>
          <p:cNvSpPr/>
          <p:nvPr/>
        </p:nvSpPr>
        <p:spPr>
          <a:xfrm>
            <a:off x="323528" y="385663"/>
            <a:ext cx="8496944" cy="61860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DA8508-1BD7-473D-8B38-0D8FDB05154E}"/>
              </a:ext>
            </a:extLst>
          </p:cNvPr>
          <p:cNvSpPr txBox="1"/>
          <p:nvPr/>
        </p:nvSpPr>
        <p:spPr>
          <a:xfrm>
            <a:off x="971600" y="120877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Solve the simultaneous equations y = 3x + 2 and y = 6 – x graphically: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860A1B4-2C15-435A-B2B5-F86A769EE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2" b="37477"/>
          <a:stretch/>
        </p:blipFill>
        <p:spPr bwMode="auto">
          <a:xfrm>
            <a:off x="3852460" y="1719926"/>
            <a:ext cx="3967011" cy="389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CFED93-C232-437D-9463-28EC33CEC532}"/>
              </a:ext>
            </a:extLst>
          </p:cNvPr>
          <p:cNvCxnSpPr/>
          <p:nvPr/>
        </p:nvCxnSpPr>
        <p:spPr bwMode="auto">
          <a:xfrm flipH="1">
            <a:off x="4266478" y="2166292"/>
            <a:ext cx="1097610" cy="329839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D16D71-2DCB-4CC0-973E-6909F23CFAE9}"/>
              </a:ext>
            </a:extLst>
          </p:cNvPr>
          <p:cNvCxnSpPr/>
          <p:nvPr/>
        </p:nvCxnSpPr>
        <p:spPr bwMode="auto">
          <a:xfrm flipH="1" flipV="1">
            <a:off x="4083601" y="2805907"/>
            <a:ext cx="2648639" cy="265877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7">
            <a:extLst>
              <a:ext uri="{FF2B5EF4-FFF2-40B4-BE49-F238E27FC236}">
                <a16:creationId xmlns:a16="http://schemas.microsoft.com/office/drawing/2014/main" id="{871A4C6C-DBF2-4279-BCA2-4EB5AD985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99" y="2024655"/>
            <a:ext cx="220741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The solution is the coordinate where the graphs cross.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71CF2FCC-7E86-4914-9961-C0FF93336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957794"/>
            <a:ext cx="2032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(1, 5)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B8831FD-1A82-4EC3-AB61-AABABB141EA9}"/>
              </a:ext>
            </a:extLst>
          </p:cNvPr>
          <p:cNvCxnSpPr>
            <a:cxnSpLocks/>
          </p:cNvCxnSpPr>
          <p:nvPr/>
        </p:nvCxnSpPr>
        <p:spPr>
          <a:xfrm>
            <a:off x="3179018" y="2742356"/>
            <a:ext cx="1608882" cy="86444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7">
            <a:extLst>
              <a:ext uri="{FF2B5EF4-FFF2-40B4-BE49-F238E27FC236}">
                <a16:creationId xmlns:a16="http://schemas.microsoft.com/office/drawing/2014/main" id="{84BDE618-30A7-48F3-9767-264866090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98" y="3367122"/>
            <a:ext cx="22074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So x = 1 and y = 5.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42E7B13-CB07-4939-9865-15D63C50C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130" y="4455428"/>
            <a:ext cx="1958783" cy="176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7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0043F95D-B68B-479A-98DC-F6254EA13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E031461-A4F7-4896-AFB2-7E8A8DDB26A0}"/>
              </a:ext>
            </a:extLst>
          </p:cNvPr>
          <p:cNvSpPr/>
          <p:nvPr/>
        </p:nvSpPr>
        <p:spPr>
          <a:xfrm>
            <a:off x="323528" y="385663"/>
            <a:ext cx="8496944" cy="61860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731E91-70B7-4DEE-ABF9-05A7D9EC9935}"/>
              </a:ext>
            </a:extLst>
          </p:cNvPr>
          <p:cNvSpPr txBox="1"/>
          <p:nvPr/>
        </p:nvSpPr>
        <p:spPr>
          <a:xfrm>
            <a:off x="3073400" y="1052736"/>
            <a:ext cx="294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itchFamily="66" charset="0"/>
              </a:rPr>
              <a:t>Answers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C51F6-2BF9-4CEF-9872-CE0C88EE9A22}"/>
              </a:ext>
            </a:extLst>
          </p:cNvPr>
          <p:cNvSpPr txBox="1"/>
          <p:nvPr/>
        </p:nvSpPr>
        <p:spPr>
          <a:xfrm>
            <a:off x="1763688" y="1916832"/>
            <a:ext cx="5616624" cy="163121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x = 4, y = 8			x = -2, y = -6</a:t>
            </a:r>
          </a:p>
          <a:p>
            <a:endParaRPr lang="en-GB" sz="2000" dirty="0">
              <a:latin typeface="Comic Sans MS" pitchFamily="66" charset="0"/>
            </a:endParaRPr>
          </a:p>
          <a:p>
            <a:r>
              <a:rPr lang="en-GB" sz="2000" dirty="0">
                <a:latin typeface="Comic Sans MS" pitchFamily="66" charset="0"/>
              </a:rPr>
              <a:t>x = 1, y = 3			x = 4, y = 0</a:t>
            </a:r>
          </a:p>
          <a:p>
            <a:endParaRPr lang="en-GB" sz="2000" dirty="0">
              <a:latin typeface="Comic Sans MS" pitchFamily="66" charset="0"/>
            </a:endParaRPr>
          </a:p>
          <a:p>
            <a:r>
              <a:rPr lang="en-GB" sz="2000" dirty="0">
                <a:latin typeface="Comic Sans MS" pitchFamily="66" charset="0"/>
              </a:rPr>
              <a:t>x = 2, y = 1			x = 1, y =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4EA655-52C8-414E-A4F1-F4DABB9B6ED4}"/>
                  </a:ext>
                </a:extLst>
              </p:cNvPr>
              <p:cNvSpPr txBox="1"/>
              <p:nvPr/>
            </p:nvSpPr>
            <p:spPr>
              <a:xfrm>
                <a:off x="1763688" y="3933056"/>
                <a:ext cx="5616624" cy="1785938"/>
              </a:xfrm>
              <a:prstGeom prst="rect">
                <a:avLst/>
              </a:prstGeom>
              <a:noFill/>
              <a:ln w="762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omic Sans MS" pitchFamily="66" charset="0"/>
                  </a:rPr>
                  <a:t>x = 0, y = -2		x = 1, y = 1</a:t>
                </a:r>
              </a:p>
              <a:p>
                <a:endParaRPr lang="en-GB" sz="2000" dirty="0">
                  <a:latin typeface="Comic Sans MS" pitchFamily="66" charset="0"/>
                </a:endParaRPr>
              </a:p>
              <a:p>
                <a:r>
                  <a:rPr lang="en-GB" sz="2000" dirty="0">
                    <a:latin typeface="Comic Sans MS" pitchFamily="66" charset="0"/>
                  </a:rPr>
                  <a:t>x = 4, y = 9			x = 6, y = -6</a:t>
                </a:r>
              </a:p>
              <a:p>
                <a:endParaRPr lang="en-GB" sz="2000" dirty="0">
                  <a:latin typeface="Comic Sans MS" pitchFamily="66" charset="0"/>
                </a:endParaRPr>
              </a:p>
              <a:p>
                <a:r>
                  <a:rPr lang="en-GB" sz="2000" dirty="0">
                    <a:latin typeface="Comic Sans MS" pitchFamily="66" charset="0"/>
                  </a:rPr>
                  <a:t>x = 1, y = 1			x = -1, y =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dirty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4EA655-52C8-414E-A4F1-F4DABB9B6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933056"/>
                <a:ext cx="5616624" cy="1785938"/>
              </a:xfrm>
              <a:prstGeom prst="rect">
                <a:avLst/>
              </a:prstGeom>
              <a:blipFill>
                <a:blip r:embed="rId3"/>
                <a:stretch>
                  <a:fillRect l="-428"/>
                </a:stretch>
              </a:blipFill>
              <a:ln w="76200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5762FBC-37FD-4398-AFE5-460CA9810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653" y="676099"/>
            <a:ext cx="1053966" cy="9502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C318D6-9010-40C7-8B14-ED8B027B4D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14" y="1283568"/>
            <a:ext cx="797589" cy="411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54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794B7199-3BA0-4C18-B57B-08FFFEBA8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ECC8FC81-CDC6-49B0-90AA-73C1FE86B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57175"/>
            <a:ext cx="8913812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429B2DE-5515-4A6B-A6ED-4F1C31CC046B}"/>
              </a:ext>
            </a:extLst>
          </p:cNvPr>
          <p:cNvSpPr/>
          <p:nvPr/>
        </p:nvSpPr>
        <p:spPr>
          <a:xfrm>
            <a:off x="230188" y="1649413"/>
            <a:ext cx="4259262" cy="245427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41A475-35D1-4EB7-83B9-FC446C1499B9}"/>
              </a:ext>
            </a:extLst>
          </p:cNvPr>
          <p:cNvSpPr/>
          <p:nvPr/>
        </p:nvSpPr>
        <p:spPr>
          <a:xfrm>
            <a:off x="4654550" y="1649413"/>
            <a:ext cx="4259263" cy="24542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461064-3FEC-46BC-856A-43CB381317C0}"/>
              </a:ext>
            </a:extLst>
          </p:cNvPr>
          <p:cNvSpPr/>
          <p:nvPr/>
        </p:nvSpPr>
        <p:spPr>
          <a:xfrm>
            <a:off x="230188" y="4146550"/>
            <a:ext cx="4259262" cy="2454275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F7DB90-FA88-43A6-9DB1-34A0FD215712}"/>
              </a:ext>
            </a:extLst>
          </p:cNvPr>
          <p:cNvSpPr/>
          <p:nvPr/>
        </p:nvSpPr>
        <p:spPr>
          <a:xfrm>
            <a:off x="4654550" y="4146550"/>
            <a:ext cx="4259263" cy="24542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B1253111-975C-4DC9-AFAA-213F4803D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1608138"/>
            <a:ext cx="1598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/>
              <a:t>Last Lesson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D7275BF8-0642-4DFB-AE1E-CAF13A9AD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608138"/>
            <a:ext cx="1460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/>
              <a:t>Last Week</a:t>
            </a: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0A87AB27-3AE9-4AD6-9DDD-76FD1906E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4103688"/>
            <a:ext cx="1398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/>
              <a:t>Last Topic</a:t>
            </a:r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9691C2BD-1D50-468F-BF3F-24A036827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775" y="4106863"/>
            <a:ext cx="2071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/>
              <a:t>Previous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12BD91-9075-4365-A1D3-9BBCD94D3339}"/>
                  </a:ext>
                </a:extLst>
              </p:cNvPr>
              <p:cNvSpPr txBox="1"/>
              <p:nvPr/>
            </p:nvSpPr>
            <p:spPr>
              <a:xfrm>
                <a:off x="827584" y="2420888"/>
                <a:ext cx="2880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−19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12BD91-9075-4365-A1D3-9BBCD94D3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420888"/>
                <a:ext cx="288032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3051497-5C11-4746-A297-6B06FCC45F2B}"/>
              </a:ext>
            </a:extLst>
          </p:cNvPr>
          <p:cNvSpPr txBox="1"/>
          <p:nvPr/>
        </p:nvSpPr>
        <p:spPr>
          <a:xfrm>
            <a:off x="4748336" y="2085035"/>
            <a:ext cx="4165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factors of 24 sum to 11? </a:t>
            </a:r>
            <a:r>
              <a:rPr lang="en-GB" b="1" dirty="0">
                <a:solidFill>
                  <a:srgbClr val="FF0000"/>
                </a:solidFill>
              </a:rPr>
              <a:t>8 and 3</a:t>
            </a:r>
          </a:p>
          <a:p>
            <a:r>
              <a:rPr lang="en-GB" dirty="0"/>
              <a:t>What factors of -24 sum to 5? </a:t>
            </a:r>
            <a:r>
              <a:rPr lang="en-GB" b="1" dirty="0">
                <a:solidFill>
                  <a:srgbClr val="FF0000"/>
                </a:solidFill>
              </a:rPr>
              <a:t>8 and -3</a:t>
            </a:r>
          </a:p>
          <a:p>
            <a:r>
              <a:rPr lang="en-GB" dirty="0"/>
              <a:t>What factors of 24 sum to -10? </a:t>
            </a:r>
            <a:r>
              <a:rPr lang="en-GB" b="1" dirty="0">
                <a:solidFill>
                  <a:srgbClr val="FF0000"/>
                </a:solidFill>
              </a:rPr>
              <a:t>-4 and -6</a:t>
            </a:r>
          </a:p>
          <a:p>
            <a:r>
              <a:rPr lang="en-GB" dirty="0"/>
              <a:t> What factors of -24 sum to -23? </a:t>
            </a:r>
            <a:r>
              <a:rPr lang="en-GB" b="1" dirty="0">
                <a:solidFill>
                  <a:srgbClr val="FF0000"/>
                </a:solidFill>
              </a:rPr>
              <a:t>1 and -24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882947A-FDF5-4A9F-8E38-1E5B285E9DA5}"/>
                  </a:ext>
                </a:extLst>
              </p:cNvPr>
              <p:cNvSpPr txBox="1"/>
              <p:nvPr/>
            </p:nvSpPr>
            <p:spPr>
              <a:xfrm>
                <a:off x="1187624" y="4869160"/>
                <a:ext cx="2520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882947A-FDF5-4A9F-8E38-1E5B285E9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869160"/>
                <a:ext cx="252028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8E34521-EF16-449D-BE37-6EEB8EB1119D}"/>
              </a:ext>
            </a:extLst>
          </p:cNvPr>
          <p:cNvSpPr txBox="1"/>
          <p:nvPr/>
        </p:nvSpPr>
        <p:spPr>
          <a:xfrm>
            <a:off x="5292527" y="486916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x=5	      y=7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AB7FB46-7E56-47D2-BCDB-91A1317BE3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078" y="1772816"/>
            <a:ext cx="797589" cy="411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7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38007AB-8A3A-414A-9E30-C66F95404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721CAD39-63DB-468D-85AA-36101805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9" y="349250"/>
            <a:ext cx="8716962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5">
            <a:extLst>
              <a:ext uri="{FF2B5EF4-FFF2-40B4-BE49-F238E27FC236}">
                <a16:creationId xmlns:a16="http://schemas.microsoft.com/office/drawing/2014/main" id="{0FCE7E34-9E05-45E5-9FF4-0BC6FDD96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395" y="4924425"/>
            <a:ext cx="2079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70C0"/>
                </a:solidFill>
              </a:rPr>
              <a:t>Sketch line graphs using m and c</a:t>
            </a: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273B44FB-74C4-4D7F-AB0F-5C56EBE4E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282" y="4647425"/>
            <a:ext cx="17129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B050"/>
                </a:solidFill>
              </a:rPr>
              <a:t>Solve simultaneous equations graphically</a:t>
            </a:r>
          </a:p>
        </p:txBody>
      </p:sp>
      <p:sp>
        <p:nvSpPr>
          <p:cNvPr id="7" name="TextBox 23">
            <a:extLst>
              <a:ext uri="{FF2B5EF4-FFF2-40B4-BE49-F238E27FC236}">
                <a16:creationId xmlns:a16="http://schemas.microsoft.com/office/drawing/2014/main" id="{D42CF236-A8F9-4BEB-BD14-1FD97E2FB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838" y="4646650"/>
            <a:ext cx="17129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</a:rPr>
              <a:t>Identify the gradient and y-intercept of a function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25F501-9A19-42C8-94E2-7D93971B7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575" y="2692128"/>
            <a:ext cx="3816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 dirty="0">
                <a:solidFill>
                  <a:srgbClr val="660066"/>
                </a:solidFill>
                <a:latin typeface="Comic Sans MS" panose="030F0702030302020204" pitchFamily="66" charset="0"/>
                <a:ea typeface="Kozuka Gothic Pro M" pitchFamily="34" charset="-128"/>
              </a:rPr>
              <a:t>Solve Simultaneous Equations Graphically</a:t>
            </a:r>
            <a:endParaRPr lang="en-US" altLang="en-US" dirty="0">
              <a:ea typeface="Kozuka Gothic Pro M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FEBE44-1F11-40F1-B67C-34D09982C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063" y="2359177"/>
            <a:ext cx="1100981" cy="14969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7B879799-8636-4BB9-AC3D-3CDEF8F9F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575" y="654090"/>
            <a:ext cx="452596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rgbClr val="000000"/>
                </a:solidFill>
                <a:latin typeface="Calibri Light" panose="020F0302020204030204" pitchFamily="34" charset="0"/>
                <a:cs typeface="Aharoni" panose="02010803020104030203" pitchFamily="2" charset="-79"/>
              </a:rPr>
              <a:t>ALGEBRA</a:t>
            </a:r>
          </a:p>
        </p:txBody>
      </p:sp>
    </p:spTree>
    <p:extLst>
      <p:ext uri="{BB962C8B-B14F-4D97-AF65-F5344CB8AC3E}">
        <p14:creationId xmlns:p14="http://schemas.microsoft.com/office/powerpoint/2010/main" val="69458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036E0D8-5C5A-4909-8FA7-5690CEDC6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F7F3C5-F92E-4E37-9734-7EB4785D86CB}"/>
              </a:ext>
            </a:extLst>
          </p:cNvPr>
          <p:cNvSpPr/>
          <p:nvPr/>
        </p:nvSpPr>
        <p:spPr>
          <a:xfrm>
            <a:off x="323528" y="385663"/>
            <a:ext cx="8496944" cy="61860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A025B4-13BA-4A92-B809-E5B3A2A3FC64}"/>
              </a:ext>
            </a:extLst>
          </p:cNvPr>
          <p:cNvSpPr txBox="1">
            <a:spLocks noChangeArrowheads="1"/>
          </p:cNvSpPr>
          <p:nvPr/>
        </p:nvSpPr>
        <p:spPr>
          <a:xfrm>
            <a:off x="1560512" y="1468368"/>
            <a:ext cx="6022975" cy="3187551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altLang="en-US" b="1" dirty="0"/>
              <a:t>Simultaneous</a:t>
            </a:r>
            <a:r>
              <a:rPr lang="en-GB" altLang="en-US" dirty="0"/>
              <a:t> – at the same time</a:t>
            </a:r>
          </a:p>
          <a:p>
            <a:pPr marL="0" indent="0">
              <a:buFontTx/>
              <a:buNone/>
            </a:pPr>
            <a:r>
              <a:rPr lang="en-GB" altLang="en-US" b="1" dirty="0"/>
              <a:t>Intercept, c</a:t>
            </a:r>
            <a:r>
              <a:rPr lang="en-GB" altLang="en-US" dirty="0"/>
              <a:t> – where two things meet</a:t>
            </a:r>
          </a:p>
          <a:p>
            <a:pPr marL="0" indent="0">
              <a:buFontTx/>
              <a:buNone/>
            </a:pPr>
            <a:r>
              <a:rPr lang="en-GB" altLang="en-US" b="1" dirty="0"/>
              <a:t>Gradient, m</a:t>
            </a:r>
            <a:r>
              <a:rPr lang="en-GB" altLang="en-US" dirty="0"/>
              <a:t> – the steepness of a line or hill</a:t>
            </a:r>
          </a:p>
          <a:p>
            <a:pPr marL="0" indent="0">
              <a:buFontTx/>
              <a:buNone/>
            </a:pPr>
            <a:endParaRPr lang="en-GB" altLang="en-US" sz="1800" dirty="0"/>
          </a:p>
          <a:p>
            <a:pPr marL="0" indent="0">
              <a:buFontTx/>
              <a:buNone/>
            </a:pPr>
            <a:r>
              <a:rPr lang="en-GB" altLang="en-US" sz="1800" dirty="0"/>
              <a:t>Standard equation for a straight line graph is:</a:t>
            </a:r>
          </a:p>
          <a:p>
            <a:pPr marL="0" indent="0">
              <a:buFontTx/>
              <a:buNone/>
            </a:pPr>
            <a:r>
              <a:rPr lang="en-GB" altLang="en-US" dirty="0"/>
              <a:t>		</a:t>
            </a:r>
            <a:r>
              <a:rPr lang="en-GB" altLang="en-US" b="1" dirty="0"/>
              <a:t>y = mx + 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DA151A-38C5-427A-9DDC-5EE730393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013" y="517291"/>
            <a:ext cx="3249450" cy="975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77271-B04A-4F10-A08A-3585981A71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124"/>
          <a:stretch/>
        </p:blipFill>
        <p:spPr>
          <a:xfrm>
            <a:off x="593712" y="5077794"/>
            <a:ext cx="7956576" cy="11713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794EC7-FA98-4518-84AB-F76AA7410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028" y="4234044"/>
            <a:ext cx="1555012" cy="1507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E5E8BE-7AAF-4FF2-AFEC-660C9D0A7A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9046" y="4491689"/>
            <a:ext cx="1465967" cy="169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96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801BD51-3343-45E2-B23A-8627AA024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BAF345-EE64-480E-B15A-1E8A97AF87AE}"/>
              </a:ext>
            </a:extLst>
          </p:cNvPr>
          <p:cNvSpPr/>
          <p:nvPr/>
        </p:nvSpPr>
        <p:spPr>
          <a:xfrm>
            <a:off x="323528" y="385663"/>
            <a:ext cx="8496944" cy="61860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CBE98953-DDE8-4B85-B79F-3EA79C2D0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2004" y="1836622"/>
            <a:ext cx="1714017" cy="36933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Comic Sans MS" pitchFamily="66" charset="0"/>
              </a:rPr>
              <a:t>y</a:t>
            </a:r>
            <a:r>
              <a:rPr lang="en-US" dirty="0">
                <a:latin typeface="Comic Sans MS" pitchFamily="66" charset="0"/>
              </a:rPr>
              <a:t> = m</a:t>
            </a:r>
            <a:r>
              <a:rPr lang="en-US" i="1" dirty="0">
                <a:latin typeface="Comic Sans MS" pitchFamily="66" charset="0"/>
              </a:rPr>
              <a:t>x</a:t>
            </a:r>
            <a:r>
              <a:rPr lang="en-US" dirty="0">
                <a:latin typeface="Comic Sans MS" pitchFamily="66" charset="0"/>
              </a:rPr>
              <a:t> + c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BB52948-655A-4D50-9632-9B5916A20C3F}"/>
              </a:ext>
            </a:extLst>
          </p:cNvPr>
          <p:cNvCxnSpPr>
            <a:stCxn id="5" idx="0"/>
          </p:cNvCxnSpPr>
          <p:nvPr/>
        </p:nvCxnSpPr>
        <p:spPr bwMode="auto">
          <a:xfrm flipV="1">
            <a:off x="3060525" y="2293010"/>
            <a:ext cx="1271559" cy="87511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1D54432-2FAB-4F6E-8FA5-193B3DBEB6D3}"/>
              </a:ext>
            </a:extLst>
          </p:cNvPr>
          <p:cNvCxnSpPr>
            <a:cxnSpLocks/>
            <a:stCxn id="6" idx="0"/>
          </p:cNvCxnSpPr>
          <p:nvPr/>
        </p:nvCxnSpPr>
        <p:spPr bwMode="auto">
          <a:xfrm flipH="1" flipV="1">
            <a:off x="4980157" y="2281992"/>
            <a:ext cx="684316" cy="88613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2207445-6FBB-4676-A40C-FBB8C761210D}"/>
              </a:ext>
            </a:extLst>
          </p:cNvPr>
          <p:cNvSpPr/>
          <p:nvPr/>
        </p:nvSpPr>
        <p:spPr>
          <a:xfrm>
            <a:off x="1995505" y="3168124"/>
            <a:ext cx="2130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m is the gradient, or the slope of the graph 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DF78FF-61E4-4C85-8579-BAC0544DD45C}"/>
              </a:ext>
            </a:extLst>
          </p:cNvPr>
          <p:cNvSpPr/>
          <p:nvPr/>
        </p:nvSpPr>
        <p:spPr>
          <a:xfrm>
            <a:off x="4451996" y="3168124"/>
            <a:ext cx="24249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c is the y-intercept, or where the graph cuts the y-axis</a:t>
            </a:r>
            <a:endParaRPr lang="en-GB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029B675-8475-4C8D-A9A8-5612CF52F0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912554"/>
              </p:ext>
            </p:extLst>
          </p:nvPr>
        </p:nvGraphicFramePr>
        <p:xfrm>
          <a:off x="2954557" y="483339"/>
          <a:ext cx="3234885" cy="967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4330080" imgH="1294920" progId="Photoshop.Image.17">
                  <p:embed/>
                </p:oleObj>
              </mc:Choice>
              <mc:Fallback>
                <p:oleObj name="Image" r:id="rId3" imgW="4330080" imgH="1294920" progId="Photoshop.Image.17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B762944-DBED-4401-AEAB-77DA2E5AC8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4557" y="483339"/>
                        <a:ext cx="3234885" cy="967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62FDA0EC-6D9C-4BBD-9041-1F58F8EF9F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1124"/>
          <a:stretch/>
        </p:blipFill>
        <p:spPr>
          <a:xfrm>
            <a:off x="593712" y="5077794"/>
            <a:ext cx="7956576" cy="11713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78F66C-8834-42C5-8506-98626F7F05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6688" y="4257902"/>
            <a:ext cx="1555012" cy="15072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D5EA05-FD3D-49B9-AF9E-79E1AE0D3F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3706" y="4515547"/>
            <a:ext cx="1465967" cy="1695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009D02-59B3-4B0A-8F87-C4394105EE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205" y="795818"/>
            <a:ext cx="1884886" cy="147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5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0043F95D-B68B-479A-98DC-F6254EA13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E031461-A4F7-4896-AFB2-7E8A8DDB26A0}"/>
              </a:ext>
            </a:extLst>
          </p:cNvPr>
          <p:cNvSpPr/>
          <p:nvPr/>
        </p:nvSpPr>
        <p:spPr>
          <a:xfrm>
            <a:off x="323528" y="385663"/>
            <a:ext cx="8496944" cy="61860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F0F1F9-5565-4DEF-B325-D51F7C976D57}"/>
              </a:ext>
            </a:extLst>
          </p:cNvPr>
          <p:cNvSpPr txBox="1"/>
          <p:nvPr/>
        </p:nvSpPr>
        <p:spPr>
          <a:xfrm>
            <a:off x="1331640" y="135482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Solve the simultaneous equations y = 2x + 1 and y = 3 graphically: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139285-F2D4-432C-91AB-210F75830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2" b="37477"/>
          <a:stretch/>
        </p:blipFill>
        <p:spPr bwMode="auto">
          <a:xfrm>
            <a:off x="4212500" y="1865976"/>
            <a:ext cx="3967011" cy="389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899511A8-5B34-4056-8859-892A99CC6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39" y="2170705"/>
            <a:ext cx="22074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Start by sketching y = 2x + 1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E9FBD62-B919-4B96-BD96-AE6D0FD5A388}"/>
              </a:ext>
            </a:extLst>
          </p:cNvPr>
          <p:cNvSpPr/>
          <p:nvPr/>
        </p:nvSpPr>
        <p:spPr bwMode="auto">
          <a:xfrm>
            <a:off x="4910599" y="4806135"/>
            <a:ext cx="151916" cy="15191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5D0D67F-150B-4E97-B794-C763C1F70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2906256"/>
            <a:ext cx="20323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Start at 1 on the y-axis.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Intercept</a:t>
            </a:r>
            <a:endParaRPr lang="en-GB" b="1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46C8AB91-8D3D-4D5C-9541-451EAB60B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39" y="3632845"/>
            <a:ext cx="20323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For every 1 across, go up 2.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Gradient</a:t>
            </a:r>
            <a:endParaRPr lang="en-GB" b="1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EF5D57-2BB2-4D5B-95D9-1424F263576D}"/>
              </a:ext>
            </a:extLst>
          </p:cNvPr>
          <p:cNvCxnSpPr/>
          <p:nvPr/>
        </p:nvCxnSpPr>
        <p:spPr bwMode="auto">
          <a:xfrm flipV="1">
            <a:off x="5274589" y="4355134"/>
            <a:ext cx="0" cy="493451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B86D1D-2FF4-4812-A7F9-DB288B908ACE}"/>
              </a:ext>
            </a:extLst>
          </p:cNvPr>
          <p:cNvCxnSpPr/>
          <p:nvPr/>
        </p:nvCxnSpPr>
        <p:spPr bwMode="auto">
          <a:xfrm>
            <a:off x="5274589" y="4355134"/>
            <a:ext cx="288032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D902ED-5DBD-4AFB-8754-F918CF3A1700}"/>
              </a:ext>
            </a:extLst>
          </p:cNvPr>
          <p:cNvCxnSpPr/>
          <p:nvPr/>
        </p:nvCxnSpPr>
        <p:spPr bwMode="auto">
          <a:xfrm>
            <a:off x="4986557" y="4857449"/>
            <a:ext cx="288032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6AA0D4-275A-4669-AC89-05EF3E85B29A}"/>
              </a:ext>
            </a:extLst>
          </p:cNvPr>
          <p:cNvCxnSpPr/>
          <p:nvPr/>
        </p:nvCxnSpPr>
        <p:spPr bwMode="auto">
          <a:xfrm flipV="1">
            <a:off x="5562621" y="3779070"/>
            <a:ext cx="0" cy="576064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E754B1-5656-42E4-BB48-BEA380C098C9}"/>
              </a:ext>
            </a:extLst>
          </p:cNvPr>
          <p:cNvCxnSpPr/>
          <p:nvPr/>
        </p:nvCxnSpPr>
        <p:spPr bwMode="auto">
          <a:xfrm>
            <a:off x="5562621" y="3779070"/>
            <a:ext cx="216024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1DC25E-9940-43D3-8983-9B040AF66212}"/>
              </a:ext>
            </a:extLst>
          </p:cNvPr>
          <p:cNvCxnSpPr/>
          <p:nvPr/>
        </p:nvCxnSpPr>
        <p:spPr bwMode="auto">
          <a:xfrm flipV="1">
            <a:off x="5778645" y="3275014"/>
            <a:ext cx="0" cy="504056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DBD3B26-FA01-4C91-87B0-49E8A97E05C3}"/>
              </a:ext>
            </a:extLst>
          </p:cNvPr>
          <p:cNvSpPr/>
          <p:nvPr/>
        </p:nvSpPr>
        <p:spPr bwMode="auto">
          <a:xfrm>
            <a:off x="5198631" y="4279176"/>
            <a:ext cx="151916" cy="15191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A4BE19A-D98D-4E86-9428-BFE660C6B099}"/>
              </a:ext>
            </a:extLst>
          </p:cNvPr>
          <p:cNvSpPr/>
          <p:nvPr/>
        </p:nvSpPr>
        <p:spPr bwMode="auto">
          <a:xfrm>
            <a:off x="5429748" y="3704952"/>
            <a:ext cx="151916" cy="15191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25F451A-C76E-431C-9949-A98845F0C2FB}"/>
              </a:ext>
            </a:extLst>
          </p:cNvPr>
          <p:cNvSpPr/>
          <p:nvPr/>
        </p:nvSpPr>
        <p:spPr bwMode="auto">
          <a:xfrm>
            <a:off x="5706637" y="3153464"/>
            <a:ext cx="151916" cy="15191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3D2AD7B8-CEE4-4314-A49B-AA03D4D81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39" y="4750726"/>
            <a:ext cx="20323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Join with a straight line.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ACB125-42D8-4B89-B88E-388A1E8B6F82}"/>
              </a:ext>
            </a:extLst>
          </p:cNvPr>
          <p:cNvCxnSpPr/>
          <p:nvPr/>
        </p:nvCxnSpPr>
        <p:spPr bwMode="auto">
          <a:xfrm flipH="1">
            <a:off x="4626517" y="2770958"/>
            <a:ext cx="1369047" cy="2839775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4042E4C7-8D7A-4FA9-AC35-AEFA15B5F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833" y="464418"/>
            <a:ext cx="2416225" cy="81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14" grpId="0" animBg="1"/>
      <p:bldP spid="15" grpId="0" animBg="1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0043F95D-B68B-479A-98DC-F6254EA13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E031461-A4F7-4896-AFB2-7E8A8DDB26A0}"/>
              </a:ext>
            </a:extLst>
          </p:cNvPr>
          <p:cNvSpPr/>
          <p:nvPr/>
        </p:nvSpPr>
        <p:spPr>
          <a:xfrm>
            <a:off x="323528" y="385663"/>
            <a:ext cx="8496944" cy="61860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ECEB84-A0EB-47C3-B8DD-CE32988ABFCD}"/>
              </a:ext>
            </a:extLst>
          </p:cNvPr>
          <p:cNvSpPr txBox="1"/>
          <p:nvPr/>
        </p:nvSpPr>
        <p:spPr>
          <a:xfrm>
            <a:off x="971600" y="120877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Solve the simultaneous equations y = 2x + 1 and y = 3 graphically: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1FF810-A0F0-4C48-B773-77FCF31EB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2" b="37477"/>
          <a:stretch/>
        </p:blipFill>
        <p:spPr bwMode="auto">
          <a:xfrm>
            <a:off x="3852460" y="1719926"/>
            <a:ext cx="3967011" cy="389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7">
            <a:extLst>
              <a:ext uri="{FF2B5EF4-FFF2-40B4-BE49-F238E27FC236}">
                <a16:creationId xmlns:a16="http://schemas.microsoft.com/office/drawing/2014/main" id="{31FCD649-11DA-4473-80D0-6BC5E8D4F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99" y="2024655"/>
            <a:ext cx="22074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Now sketch y = 3.</a:t>
            </a:r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D015756E-8442-4179-B772-9D8B32659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498949"/>
            <a:ext cx="20323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This means that for every value of x, y = 3.</a:t>
            </a:r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A882C809-0F9D-4419-B653-26A81BDB4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99" y="3486795"/>
            <a:ext cx="20323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Find 3 on the y axis and draw a horizontal line through it.</a:t>
            </a:r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E50372D-7835-438E-95E0-CBEAFF840A6C}"/>
              </a:ext>
            </a:extLst>
          </p:cNvPr>
          <p:cNvCxnSpPr/>
          <p:nvPr/>
        </p:nvCxnSpPr>
        <p:spPr bwMode="auto">
          <a:xfrm flipH="1">
            <a:off x="4266477" y="2624908"/>
            <a:ext cx="1369047" cy="2839775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B14F4A-A2F4-4CFB-B91A-026C0F3BE24A}"/>
              </a:ext>
            </a:extLst>
          </p:cNvPr>
          <p:cNvCxnSpPr/>
          <p:nvPr/>
        </p:nvCxnSpPr>
        <p:spPr bwMode="auto">
          <a:xfrm flipH="1">
            <a:off x="3852460" y="4195311"/>
            <a:ext cx="3402761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73EC94C0-A202-4375-B079-0C5C2BE679F3}"/>
              </a:ext>
            </a:extLst>
          </p:cNvPr>
          <p:cNvSpPr/>
          <p:nvPr/>
        </p:nvSpPr>
        <p:spPr bwMode="auto">
          <a:xfrm>
            <a:off x="4550559" y="4119353"/>
            <a:ext cx="151916" cy="151916"/>
          </a:xfrm>
          <a:prstGeom prst="ellipse">
            <a:avLst/>
          </a:prstGeom>
          <a:solidFill>
            <a:srgbClr val="4F81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Microsoft YaHei" charset="-122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A83A9A1-E6AB-484A-BEA6-61DC39156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833" y="464418"/>
            <a:ext cx="2416225" cy="81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7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0043F95D-B68B-479A-98DC-F6254EA13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E031461-A4F7-4896-AFB2-7E8A8DDB26A0}"/>
              </a:ext>
            </a:extLst>
          </p:cNvPr>
          <p:cNvSpPr/>
          <p:nvPr/>
        </p:nvSpPr>
        <p:spPr>
          <a:xfrm>
            <a:off x="323528" y="385663"/>
            <a:ext cx="8496944" cy="61860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C7D6E3-A90D-4684-81B3-4B41976BCCF4}"/>
              </a:ext>
            </a:extLst>
          </p:cNvPr>
          <p:cNvSpPr txBox="1"/>
          <p:nvPr/>
        </p:nvSpPr>
        <p:spPr>
          <a:xfrm>
            <a:off x="827584" y="135482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Solve the simultaneous equations y = 2x + 1 and y = 3 graphically: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E2E27B-0D74-4BD8-AC24-689E04BCF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2" b="37477"/>
          <a:stretch/>
        </p:blipFill>
        <p:spPr bwMode="auto">
          <a:xfrm>
            <a:off x="3708444" y="1865976"/>
            <a:ext cx="3967011" cy="389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CF67067C-8E2D-417C-A410-3035C1C00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3" y="2170705"/>
            <a:ext cx="220741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The solution is the co-ordinate where the graphs cross.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29C355EF-5725-4111-A20F-0187D5E97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3103844"/>
            <a:ext cx="2032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(1, 3)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0F8B9F-B86D-4AD5-8183-E6148F6CC8EE}"/>
              </a:ext>
            </a:extLst>
          </p:cNvPr>
          <p:cNvCxnSpPr/>
          <p:nvPr/>
        </p:nvCxnSpPr>
        <p:spPr bwMode="auto">
          <a:xfrm flipH="1">
            <a:off x="4122461" y="2770958"/>
            <a:ext cx="1369047" cy="2839775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860F71-4EAC-4654-B61C-F9D0E30B60C0}"/>
              </a:ext>
            </a:extLst>
          </p:cNvPr>
          <p:cNvCxnSpPr/>
          <p:nvPr/>
        </p:nvCxnSpPr>
        <p:spPr bwMode="auto">
          <a:xfrm flipH="1">
            <a:off x="3708444" y="4341361"/>
            <a:ext cx="3402761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5C5116-5147-461B-9563-E42BAB7CACA6}"/>
              </a:ext>
            </a:extLst>
          </p:cNvPr>
          <p:cNvCxnSpPr/>
          <p:nvPr/>
        </p:nvCxnSpPr>
        <p:spPr>
          <a:xfrm>
            <a:off x="3035002" y="2888406"/>
            <a:ext cx="1609006" cy="130243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7">
            <a:extLst>
              <a:ext uri="{FF2B5EF4-FFF2-40B4-BE49-F238E27FC236}">
                <a16:creationId xmlns:a16="http://schemas.microsoft.com/office/drawing/2014/main" id="{0E4D938D-32D0-4D15-9FAD-8A41C434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2" y="3513172"/>
            <a:ext cx="22074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So x = 1 and y = 3.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231021-3FCB-4AF9-B3D5-BBCA47C23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130" y="4455428"/>
            <a:ext cx="1958783" cy="176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3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0043F95D-B68B-479A-98DC-F6254EA13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E031461-A4F7-4896-AFB2-7E8A8DDB26A0}"/>
              </a:ext>
            </a:extLst>
          </p:cNvPr>
          <p:cNvSpPr/>
          <p:nvPr/>
        </p:nvSpPr>
        <p:spPr>
          <a:xfrm>
            <a:off x="323528" y="385663"/>
            <a:ext cx="8496944" cy="61860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63136A-BE46-4178-B933-9ECC5A32EFB8}"/>
              </a:ext>
            </a:extLst>
          </p:cNvPr>
          <p:cNvSpPr txBox="1"/>
          <p:nvPr/>
        </p:nvSpPr>
        <p:spPr>
          <a:xfrm>
            <a:off x="899592" y="135482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Solve the simultaneous equations y = 3x + 2 and y = 6 – x graphically: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E543B0C-8C98-4262-91C8-820750435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2" b="37477"/>
          <a:stretch/>
        </p:blipFill>
        <p:spPr bwMode="auto">
          <a:xfrm>
            <a:off x="3780452" y="1865976"/>
            <a:ext cx="3967011" cy="389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7">
            <a:extLst>
              <a:ext uri="{FF2B5EF4-FFF2-40B4-BE49-F238E27FC236}">
                <a16:creationId xmlns:a16="http://schemas.microsoft.com/office/drawing/2014/main" id="{5149FEDA-3A7A-411D-BA1E-63AE2C3C4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1" y="2170705"/>
            <a:ext cx="22074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Start by sketching y = 3x + 2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471B56F-CB68-41E7-9B55-BA04EAD3F254}"/>
              </a:ext>
            </a:extLst>
          </p:cNvPr>
          <p:cNvSpPr/>
          <p:nvPr/>
        </p:nvSpPr>
        <p:spPr bwMode="auto">
          <a:xfrm>
            <a:off x="4478551" y="4525901"/>
            <a:ext cx="151916" cy="15191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966BFD84-941A-4E76-9CE5-9E12B2B6D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2906256"/>
            <a:ext cx="20323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Start at 2 on the y-axis.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B66A3822-C076-480F-8551-7462275A9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1" y="3632845"/>
            <a:ext cx="20323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For every 1 across, go up 3.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15DFAEB-8540-4DED-A3F9-09A114336CF2}"/>
              </a:ext>
            </a:extLst>
          </p:cNvPr>
          <p:cNvCxnSpPr>
            <a:endCxn id="32" idx="5"/>
          </p:cNvCxnSpPr>
          <p:nvPr/>
        </p:nvCxnSpPr>
        <p:spPr bwMode="auto">
          <a:xfrm flipV="1">
            <a:off x="4836982" y="3834620"/>
            <a:ext cx="25857" cy="76724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93607F-3DD2-47B4-9A2E-8A1BBFAC1B32}"/>
              </a:ext>
            </a:extLst>
          </p:cNvPr>
          <p:cNvCxnSpPr/>
          <p:nvPr/>
        </p:nvCxnSpPr>
        <p:spPr bwMode="auto">
          <a:xfrm>
            <a:off x="4809129" y="3787514"/>
            <a:ext cx="288032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2F646DB-184C-4D03-929A-A119BF723547}"/>
              </a:ext>
            </a:extLst>
          </p:cNvPr>
          <p:cNvCxnSpPr/>
          <p:nvPr/>
        </p:nvCxnSpPr>
        <p:spPr bwMode="auto">
          <a:xfrm>
            <a:off x="4554509" y="4601859"/>
            <a:ext cx="288032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715462-C61F-4230-9E81-4372B2A06E82}"/>
              </a:ext>
            </a:extLst>
          </p:cNvPr>
          <p:cNvCxnSpPr>
            <a:endCxn id="33" idx="4"/>
          </p:cNvCxnSpPr>
          <p:nvPr/>
        </p:nvCxnSpPr>
        <p:spPr bwMode="auto">
          <a:xfrm flipH="1" flipV="1">
            <a:off x="5080006" y="3040322"/>
            <a:ext cx="17155" cy="765163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B6195666-9BFD-41BA-9A34-C090751D9E8D}"/>
              </a:ext>
            </a:extLst>
          </p:cNvPr>
          <p:cNvSpPr/>
          <p:nvPr/>
        </p:nvSpPr>
        <p:spPr bwMode="auto">
          <a:xfrm>
            <a:off x="4733171" y="3704952"/>
            <a:ext cx="151916" cy="15191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BD35306-435E-44F2-8F2C-685CC23FFC74}"/>
              </a:ext>
            </a:extLst>
          </p:cNvPr>
          <p:cNvSpPr/>
          <p:nvPr/>
        </p:nvSpPr>
        <p:spPr bwMode="auto">
          <a:xfrm>
            <a:off x="5004048" y="2888406"/>
            <a:ext cx="151916" cy="15191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1EEE0C41-BC25-41CB-887A-39CC80C45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1" y="4311720"/>
            <a:ext cx="20323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Join with a straight line.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9E1B60C-F7F1-4AFE-9093-CD9EFB265093}"/>
              </a:ext>
            </a:extLst>
          </p:cNvPr>
          <p:cNvCxnSpPr/>
          <p:nvPr/>
        </p:nvCxnSpPr>
        <p:spPr bwMode="auto">
          <a:xfrm flipH="1">
            <a:off x="4194470" y="2312342"/>
            <a:ext cx="1097610" cy="329839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BCC41B0D-58F9-42AC-9263-ADE06C168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833" y="464418"/>
            <a:ext cx="2416225" cy="81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6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/>
      <p:bldP spid="27" grpId="0"/>
      <p:bldP spid="32" grpId="0" animBg="1"/>
      <p:bldP spid="33" grpId="0" animBg="1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548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Comic Sans MS</vt:lpstr>
      <vt:lpstr>Times New Roman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</dc:creator>
  <cp:lastModifiedBy>Simon H</cp:lastModifiedBy>
  <cp:revision>11</cp:revision>
  <dcterms:created xsi:type="dcterms:W3CDTF">2019-05-04T18:22:11Z</dcterms:created>
  <dcterms:modified xsi:type="dcterms:W3CDTF">2023-04-10T14:33:53Z</dcterms:modified>
</cp:coreProperties>
</file>